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58" r:id="rId4"/>
    <p:sldId id="284" r:id="rId5"/>
    <p:sldId id="259" r:id="rId6"/>
    <p:sldId id="283" r:id="rId7"/>
    <p:sldId id="262" r:id="rId8"/>
    <p:sldId id="263" r:id="rId9"/>
    <p:sldId id="264" r:id="rId10"/>
    <p:sldId id="268" r:id="rId11"/>
    <p:sldId id="269" r:id="rId12"/>
    <p:sldId id="273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84E7-7A23-4C81-8B00-FADB8D858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00451"/>
      </p:ext>
    </p:extLst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41DC-EE37-4A20-A2CD-56F718DD01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55634"/>
      </p:ext>
    </p:extLst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BAD68-BFD9-4BBE-BA74-86B2917371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61128"/>
      </p:ext>
    </p:extLst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DF139-5764-4C07-AFC7-BEA575D2A2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08900"/>
      </p:ext>
    </p:extLst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C1CC6-B321-4601-9284-C995CB798F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87210"/>
      </p:ext>
    </p:extLst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CF89-C2AA-4FFA-A204-7C4EDFB9E4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27007"/>
      </p:ext>
    </p:extLst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A363-6866-4459-B745-F67563C740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0714"/>
      </p:ext>
    </p:extLst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1D091-F60E-44DC-A5C5-FA98C7111B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6675"/>
      </p:ext>
    </p:extLst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2BFE-3940-4C43-A01C-E8C79FE612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01578"/>
      </p:ext>
    </p:extLst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5507-FB6A-4E20-8763-216D192F14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62656"/>
      </p:ext>
    </p:extLst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759F-2B26-4D66-87B3-6C4307BB1C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44681"/>
      </p:ext>
    </p:extLst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90623-DE03-4DAC-ABA0-88CFFC30C44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0"/>
            <a:ext cx="4876800" cy="248376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Н,М, Карамзин «Бедная Лиза»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4221088"/>
            <a:ext cx="5410200" cy="16764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</a:t>
            </a: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               Бедная Лиза.</a:t>
            </a:r>
          </a:p>
        </p:txBody>
      </p:sp>
      <p:pic>
        <p:nvPicPr>
          <p:cNvPr id="6149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1622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6141" y="476672"/>
            <a:ext cx="547970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r>
              <a:rPr lang="ru-RU" sz="4000" dirty="0" smtClean="0"/>
              <a:t>        </a:t>
            </a:r>
            <a:endParaRPr lang="ru-RU" sz="4000" dirty="0"/>
          </a:p>
          <a:p>
            <a:pPr lvl="0"/>
            <a:endParaRPr lang="ru-RU" sz="4000" dirty="0" smtClean="0">
              <a:solidFill>
                <a:srgbClr val="000000"/>
              </a:solidFill>
            </a:endParaRPr>
          </a:p>
          <a:p>
            <a:pPr lvl="0"/>
            <a:r>
              <a:rPr lang="ru-RU" sz="4000" dirty="0" smtClean="0">
                <a:solidFill>
                  <a:srgbClr val="00B050"/>
                </a:solidFill>
              </a:rPr>
              <a:t>«</a:t>
            </a:r>
            <a:r>
              <a:rPr lang="ru-RU" sz="4000" dirty="0">
                <a:solidFill>
                  <a:srgbClr val="00B050"/>
                </a:solidFill>
              </a:rPr>
              <a:t>Твердый разум» и </a:t>
            </a:r>
          </a:p>
          <a:p>
            <a:pPr lvl="0"/>
            <a:r>
              <a:rPr lang="ru-RU" sz="4000" dirty="0">
                <a:solidFill>
                  <a:srgbClr val="00B050"/>
                </a:solidFill>
              </a:rPr>
              <a:t>«нежнейшие чувства»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660133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Каков Эраст? Как его характеризует автор?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white"/>
                </a:solidFill>
              </a:rPr>
              <a:t>Эраст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Эгоизм, легкомыслие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29313" y="3644168"/>
            <a:ext cx="3101711" cy="1069851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Жизнь из удовольствий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Доброе сердце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Богатый дворянин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5" y="256200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Доброе лицо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Слабый и ветреный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flipH="1">
            <a:off x="2135945" y="2250282"/>
            <a:ext cx="1078743" cy="395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>
            <a:off x="5470789" y="2528108"/>
            <a:ext cx="912759" cy="127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669430" cy="102009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Ищет счастье в забавах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>
            <a:off x="4857750" y="2643188"/>
            <a:ext cx="748117" cy="24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605867" y="1677355"/>
            <a:ext cx="1788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911" y="1383735"/>
            <a:ext cx="32369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81597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82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32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8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675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175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Автор наблюдает за сменой Лизиных чувств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22313" y="6525343"/>
            <a:ext cx="7772400" cy="45719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43115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Смущение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Грусть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Безумная радость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Печальное раздумье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Восторг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Страх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Величайшее беспокойство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Отчаяние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Потрясение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САМОУБИЙСТВО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0149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95" y="116633"/>
            <a:ext cx="7772400" cy="1152127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Любовь – нравственная проверка героев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1520" y="6741367"/>
            <a:ext cx="8243193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64616"/>
              </p:ext>
            </p:extLst>
          </p:nvPr>
        </p:nvGraphicFramePr>
        <p:xfrm>
          <a:off x="179512" y="1397000"/>
          <a:ext cx="871296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038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Лиза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Эраст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4432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95" y="116633"/>
            <a:ext cx="7772400" cy="1152127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Любовь – нравственная проверка героев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1520" y="6741367"/>
            <a:ext cx="8243193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15813"/>
              </p:ext>
            </p:extLst>
          </p:nvPr>
        </p:nvGraphicFramePr>
        <p:xfrm>
          <a:off x="179512" y="1397000"/>
          <a:ext cx="8712968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038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Лиза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Эраст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Сила характера,</a:t>
                      </a:r>
                    </a:p>
                    <a:p>
                      <a:r>
                        <a:rPr lang="ru-RU" sz="2800" dirty="0" smtClean="0"/>
                        <a:t> способность к глубокому чувству,</a:t>
                      </a:r>
                    </a:p>
                    <a:p>
                      <a:r>
                        <a:rPr lang="ru-RU" sz="2800" dirty="0" smtClean="0"/>
                        <a:t>Нежность, самоотверженность, НО</a:t>
                      </a:r>
                    </a:p>
                    <a:p>
                      <a:r>
                        <a:rPr lang="ru-RU" sz="2800" dirty="0" smtClean="0"/>
                        <a:t>БЕЗРАССУДНОСТЬ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Двойственность натуры, пагубность среды, легкомыслие, эгоизм.</a:t>
                      </a:r>
                      <a:r>
                        <a:rPr lang="ru-RU" sz="2800" baseline="0" dirty="0" smtClean="0"/>
                        <a:t> Ему кажется, что он воскрес для новых чувств, но их глубины нет. Победу одерживают не высокие, а низкие, привычные чувства.</a:t>
                      </a:r>
                    </a:p>
                    <a:p>
                      <a:r>
                        <a:rPr lang="ru-RU" sz="2800" baseline="0" dirty="0" smtClean="0"/>
                        <a:t>Душа не очистилась от зла, обманывает Лизу.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6935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7772400" cy="71400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6105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200" dirty="0" smtClean="0"/>
              <a:t>Карамзин показывает, что любовь играет большую роль в человеческой жизни.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Но он предупреждает, что исполнение всех желаний есть самое опасное искушение в любви, так как это ведет если не к гибели, то к самым роковым изменениям.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его мнению, необходим </a:t>
            </a:r>
            <a:r>
              <a:rPr lang="ru-RU" sz="3200" b="1" dirty="0" smtClean="0">
                <a:solidFill>
                  <a:srgbClr val="FF0000"/>
                </a:solidFill>
              </a:rPr>
              <a:t>рассудок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9734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25252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Тема разума, рассудка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20688"/>
            <a:ext cx="8892480" cy="59766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ЭРАСТ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Ни о чем не думает, плывет по течению, строит идиллические планы о жизни с Лизой как с сестрой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ЛИЗА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</a:rPr>
              <a:t>адумывается о своей судьбе, но ее разуму не дано восторжествовать.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РАССКАЗЧИК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Постоянно в напряжении, он рядом с героями, но ничем не может им помочь. «Безрассудочный человек, всегда ли рассудок есть царь твоих чувств?»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6910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3"/>
            <a:ext cx="7772400" cy="7920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Тема разума, рассудка.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08720"/>
            <a:ext cx="7772400" cy="54726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Что преобладает в отношениях Лизы и Эраста?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Чувства, а не рассудок, в этом причина их бед. Если людьми управляют страсти, то за счастьем, удовольствием последует расплата – наказание.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«Ах, Лиза, Лиза! Где ангел-хранитель твой?»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Вывод: Миг любви, когда весь отдаешься чувству, прекрасен, но долгую жизнь и прочность чувствам дает РАЗУМ.</a:t>
            </a:r>
          </a:p>
        </p:txBody>
      </p:sp>
    </p:spTree>
    <p:extLst>
      <p:ext uri="{BB962C8B-B14F-4D97-AF65-F5344CB8AC3E}">
        <p14:creationId xmlns:p14="http://schemas.microsoft.com/office/powerpoint/2010/main" val="152262330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рока и обстоятельств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5256583"/>
          </a:xfrm>
        </p:spPr>
        <p:txBody>
          <a:bodyPr/>
          <a:lstStyle/>
          <a:p>
            <a:r>
              <a:rPr lang="ru-RU" sz="2800" dirty="0" smtClean="0"/>
              <a:t>Обстоятельства 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Сумма реальных причин, в них нет той безысходности, как у рока.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 вынужден идти в армию; жениться на богатой вдове, чтобы поправить свое материальное положение.</a:t>
            </a:r>
          </a:p>
          <a:p>
            <a:r>
              <a:rPr lang="ru-RU" sz="2800" dirty="0" smtClean="0"/>
              <a:t>РОК - ?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НО, </a:t>
            </a:r>
            <a:r>
              <a:rPr lang="ru-RU" sz="2800" b="1" dirty="0" smtClean="0">
                <a:solidFill>
                  <a:srgbClr val="C00000"/>
                </a:solidFill>
              </a:rPr>
              <a:t>по Карамзину, существуют высшие, фатальные силы, которые выносят человеку свой приговор.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3007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Итог бездумности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772400" cy="5328592"/>
          </a:xfrm>
        </p:spPr>
        <p:txBody>
          <a:bodyPr/>
          <a:lstStyle/>
          <a:p>
            <a:r>
              <a:rPr lang="ru-RU" sz="2800" dirty="0" smtClean="0">
                <a:solidFill>
                  <a:srgbClr val="00B050"/>
                </a:solidFill>
              </a:rPr>
              <a:t>ЛИЗА</a:t>
            </a:r>
            <a:r>
              <a:rPr lang="ru-RU" sz="2800" dirty="0" smtClean="0">
                <a:solidFill>
                  <a:srgbClr val="C00000"/>
                </a:solidFill>
              </a:rPr>
              <a:t> обрекла себя за то, что бездумно, безоглядно любила, на гибель ФИЗИЧЕСКУЮ.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</a:t>
            </a:r>
            <a:r>
              <a:rPr lang="ru-RU" sz="2800" dirty="0" smtClean="0">
                <a:solidFill>
                  <a:srgbClr val="C00000"/>
                </a:solidFill>
              </a:rPr>
              <a:t> за то, что не сдержал клятвы быть всегда с Лизой, обрек себя на гибель МОРАЛЬНУЮ: «он был до конца своей жизни несчастен».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АВТОР </a:t>
            </a:r>
            <a:r>
              <a:rPr lang="ru-RU" sz="2800" dirty="0" smtClean="0">
                <a:solidFill>
                  <a:srgbClr val="C00000"/>
                </a:solidFill>
              </a:rPr>
              <a:t>не обвиняет героев, а объясняет причины их бед, предупреждает читателя о возможных бедах, если они  забудут о разуме.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377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человек и природа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349" y="2276872"/>
            <a:ext cx="8568952" cy="4464495"/>
          </a:xfrm>
        </p:spPr>
        <p:txBody>
          <a:bodyPr/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Высшие силы представлены в образе природы: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ОНА 1. Воплощение красоты.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2. Чувствующий разум (сочувствует, одобряет, порицает, предупреждает, становится врагом).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ВЫВОД: человек может находиться в гармонии с природой, и он же может превратиться в игрушку страшных роковых сил.</a:t>
            </a:r>
          </a:p>
          <a:p>
            <a:endParaRPr lang="ru-RU" sz="2800" dirty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7722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"/>
          </a:xfrm>
        </p:spPr>
        <p:txBody>
          <a:bodyPr/>
          <a:lstStyle/>
          <a:p>
            <a:pPr lvl="0" eaLnBrk="1" hangingPunct="1">
              <a:spcBef>
                <a:spcPts val="864"/>
              </a:spcBef>
              <a:spcAft>
                <a:spcPts val="0"/>
              </a:spcAft>
            </a:pPr>
            <a:r>
              <a:rPr lang="ru-RU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  <a:ea typeface="+mn-ea"/>
                <a:cs typeface="+mn-cs"/>
              </a:rPr>
              <a:t>Сентиментализм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</a:t>
            </a: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идея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Стремление представить человеческую личность                  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движениях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души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тематика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Любовная 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Герои </a:t>
            </a: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</a:t>
            </a:r>
            <a:r>
              <a:rPr lang="ru-RU" sz="2400" dirty="0" smtClean="0"/>
              <a:t> </a:t>
            </a: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характеры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Отказ от прямолинейности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оценке характеров,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внимание 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к простым людям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Роль пейзажа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Средство психологической характеристики героев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Основные жанры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Повесть, путешествие, роман в письмах, дневник, элегия, послание, идиллия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8394095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949280"/>
            <a:ext cx="7772400" cy="100203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964488" cy="6669359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Первая встреча с Эрастом – Лиза держит в руках ландыши.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Ландыши потом она бросит в речку.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Природа предупреждает: Лиза не спала всю ночь в самом начале возникновения любви.  Утром туман – символ неясности. (вещий туман – Л. не видит своего будущего, оно закрыто для нее).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Во время Лизиного заблуждения природа бушует: «грозно шумела буря, дождь лился из черных облаков…натура сетовала о потерянной Лизиной невинности»  </a:t>
            </a:r>
            <a:r>
              <a:rPr lang="ru-RU" sz="2800" dirty="0" smtClean="0">
                <a:solidFill>
                  <a:srgbClr val="00B050"/>
                </a:solidFill>
              </a:rPr>
              <a:t>Найти в тексте описание природы.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880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7772400" cy="86409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5616623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5.Природа жалеет Лизу, когда Эраст уезжает в армию. Лиза уединяется в лесу. «Горлица соединила свой жалобный голос с ее стенаниями».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6. В произведении природа сочувствует Лизе, жалеет ее, но не проклинает, не осуждает.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7. Лизу сопровождает свет, солнце.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8. Эраст всегда появляется </a:t>
            </a:r>
            <a:r>
              <a:rPr lang="ru-RU" sz="2800" dirty="0" smtClean="0">
                <a:solidFill>
                  <a:srgbClr val="00B050"/>
                </a:solidFill>
              </a:rPr>
              <a:t>вечером, </a:t>
            </a:r>
            <a:r>
              <a:rPr lang="ru-RU" sz="2800" dirty="0" smtClean="0">
                <a:solidFill>
                  <a:srgbClr val="00B050"/>
                </a:solidFill>
              </a:rPr>
              <a:t>даже свет луны освещает </a:t>
            </a:r>
            <a:r>
              <a:rPr lang="ru-RU" sz="2800" dirty="0" smtClean="0">
                <a:solidFill>
                  <a:srgbClr val="00B050"/>
                </a:solidFill>
              </a:rPr>
              <a:t>волосы </a:t>
            </a:r>
            <a:r>
              <a:rPr lang="ru-RU" sz="2800" dirty="0" smtClean="0">
                <a:solidFill>
                  <a:srgbClr val="00B050"/>
                </a:solidFill>
              </a:rPr>
              <a:t>Лизы, но не касается Эраста. Все, к чему прикасается этот герой, гибнет и морально, и духовно.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1870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9"/>
            <a:ext cx="7772400" cy="5256584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Миг </a:t>
            </a:r>
            <a:r>
              <a:rPr lang="ru-RU" sz="2800" b="1" dirty="0">
                <a:solidFill>
                  <a:srgbClr val="C00000"/>
                </a:solidFill>
              </a:rPr>
              <a:t>любви, когда весь отдаешься чувству, прекрасен, но долгую жизнь и прочность чувствам дает РАЗУМ.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уществуют </a:t>
            </a:r>
            <a:r>
              <a:rPr lang="ru-RU" sz="2800" b="1" dirty="0">
                <a:solidFill>
                  <a:srgbClr val="C00000"/>
                </a:solidFill>
              </a:rPr>
              <a:t>высшие, фатальные силы, которые выносят человеку свой приговор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>
                <a:solidFill>
                  <a:srgbClr val="C00000"/>
                </a:solidFill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</a:rPr>
              <a:t>еловек </a:t>
            </a:r>
            <a:r>
              <a:rPr lang="ru-RU" sz="2800" b="1" dirty="0">
                <a:solidFill>
                  <a:srgbClr val="C00000"/>
                </a:solidFill>
              </a:rPr>
              <a:t>может находиться в гармонии с природой, и он же может превратиться в игрушку страшных роковых сил.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4. Природа наделена разумом, и не считаться с ее оценками неразумно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4813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аспект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 литературы</a:t>
            </a:r>
          </a:p>
          <a:p>
            <a:r>
              <a:rPr lang="ru-RU" dirty="0" smtClean="0"/>
              <a:t>Жанр</a:t>
            </a:r>
          </a:p>
          <a:p>
            <a:r>
              <a:rPr lang="ru-RU" dirty="0" smtClean="0"/>
              <a:t>Композиция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*Кольцевая, «рассказ в рассказе</a:t>
            </a:r>
            <a:r>
              <a:rPr lang="ru-RU" dirty="0" smtClean="0"/>
              <a:t>». Зачем?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 </a:t>
            </a:r>
            <a:r>
              <a:rPr lang="ru-RU" dirty="0" smtClean="0"/>
              <a:t>Наличие рассказчика. Для чего?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40484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500063" y="2786063"/>
            <a:ext cx="8072437" cy="3500437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1600" smtClean="0"/>
              <a:t>Автор подчёркивает, что действие происходит именно в Москве и её окрестностях, описывает, например, Симонов монастырь, создавая иллюзию достоверности. Для русской литературы того времени это было новаторством: обычно действие произведений разворачивалось «в одном городе». Первые читатели повести восприняли историю Лизы как реальную трагедию современницы — не случайно пруд под стенами Симонова монастыря получил название Лизина пруда, а судьба героини Карамзина — массу подражаний. Росшие вокруг пруда дубы были испещрены трогательными надписями (</a:t>
            </a:r>
            <a:r>
              <a:rPr lang="ru-RU" sz="1600" i="1" smtClean="0"/>
              <a:t>«В струях сих бедная скончала Лиза дни; Коль ты чувствителен, прохожий, воздохни!»</a:t>
            </a:r>
            <a:r>
              <a:rPr lang="ru-RU" sz="1600" smtClean="0"/>
              <a:t>).</a:t>
            </a:r>
          </a:p>
          <a:p>
            <a:pPr eaLnBrk="1" hangingPunct="1"/>
            <a:r>
              <a:rPr lang="ru-RU" sz="1600" smtClean="0"/>
              <a:t>«….тут образ Богоматери обращает наприятелей в бегство…..но всего чаще  привлекает меня к стенам Симонова монастыря воспоминание о плачевной судьбе Лизы, бедной Лизы. Ах!...»</a:t>
            </a:r>
          </a:p>
        </p:txBody>
      </p:sp>
      <p:pic>
        <p:nvPicPr>
          <p:cNvPr id="8196" name="Рисунок 5" descr="http://upload.wikimedia.org/wikipedia/commons/thumb/4/42/Simonov_monastery_01.jpg/200px-Simonov_monastery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4313"/>
            <a:ext cx="29289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2071688"/>
            <a:ext cx="557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Значение Симонова монастыря в повести «Бедная Лиза»</a:t>
            </a:r>
          </a:p>
        </p:txBody>
      </p:sp>
    </p:spTree>
    <p:extLst>
      <p:ext uri="{BB962C8B-B14F-4D97-AF65-F5344CB8AC3E}">
        <p14:creationId xmlns:p14="http://schemas.microsoft.com/office/powerpoint/2010/main" val="160371727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Лизы и Эраста.</a:t>
            </a:r>
          </a:p>
          <a:p>
            <a:r>
              <a:rPr lang="ru-RU" dirty="0" smtClean="0"/>
              <a:t>Рассказать содержание коротко, сжать текст до нескольких предложений.</a:t>
            </a:r>
          </a:p>
          <a:p>
            <a:pPr>
              <a:buFontTx/>
              <a:buChar char="-"/>
            </a:pPr>
            <a:r>
              <a:rPr lang="ru-RU" dirty="0" smtClean="0"/>
              <a:t>Какой герой является главным. Почему?</a:t>
            </a:r>
          </a:p>
          <a:p>
            <a:pPr>
              <a:buFontTx/>
              <a:buChar char="-"/>
            </a:pPr>
            <a:r>
              <a:rPr lang="ru-RU" dirty="0" smtClean="0"/>
              <a:t>Докажите, что это произведение сентиментализма.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81621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 повести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Проблема любви</a:t>
            </a:r>
          </a:p>
          <a:p>
            <a:r>
              <a:rPr lang="ru-RU" sz="4400" dirty="0" smtClean="0"/>
              <a:t>Проблема рока и обстоятельств</a:t>
            </a:r>
          </a:p>
          <a:p>
            <a:r>
              <a:rPr lang="ru-RU" sz="4400" dirty="0" smtClean="0"/>
              <a:t>Проблема природы и человека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756966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57375" y="571500"/>
            <a:ext cx="5857875" cy="1214438"/>
          </a:xfrm>
          <a:prstGeom prst="ellipse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Герои повести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2071688"/>
            <a:ext cx="3071813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Эраст</a:t>
            </a:r>
          </a:p>
        </p:txBody>
      </p:sp>
      <p:sp>
        <p:nvSpPr>
          <p:cNvPr id="6" name="Овал 5"/>
          <p:cNvSpPr/>
          <p:nvPr/>
        </p:nvSpPr>
        <p:spPr>
          <a:xfrm>
            <a:off x="6143625" y="2286000"/>
            <a:ext cx="2714625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7" name="Овал 6"/>
          <p:cNvSpPr/>
          <p:nvPr/>
        </p:nvSpPr>
        <p:spPr>
          <a:xfrm>
            <a:off x="5857875" y="3929063"/>
            <a:ext cx="2643188" cy="8572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автор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063" y="4071938"/>
            <a:ext cx="2714625" cy="714375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мать Лизы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4429125" y="5786438"/>
            <a:ext cx="3214688" cy="7858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богатая вдова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143125" y="1643063"/>
            <a:ext cx="78581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465094" y="1750219"/>
            <a:ext cx="6429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822032" y="2393156"/>
            <a:ext cx="2214562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678782" y="2107406"/>
            <a:ext cx="2357438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 rot="16200000" flipH="1">
            <a:off x="3518694" y="3267869"/>
            <a:ext cx="4000500" cy="1036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714500" y="5000625"/>
            <a:ext cx="2643188" cy="785813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подружка Анюта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2393156" y="3036095"/>
            <a:ext cx="3286125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07015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75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75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275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275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tx1"/>
                </a:solidFill>
              </a:rPr>
              <a:t>Кто же главный герой повести? Какую характеристику дают ему другие герои?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трудолюбивая</a:t>
            </a:r>
          </a:p>
        </p:txBody>
      </p:sp>
      <p:sp>
        <p:nvSpPr>
          <p:cNvPr id="6" name="Овал 5"/>
          <p:cNvSpPr/>
          <p:nvPr/>
        </p:nvSpPr>
        <p:spPr>
          <a:xfrm>
            <a:off x="6000750" y="4071938"/>
            <a:ext cx="2643188" cy="642937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кормилица</a:t>
            </a: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Божеская милость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отрада старости</a:t>
            </a:r>
          </a:p>
        </p:txBody>
      </p:sp>
      <p:sp>
        <p:nvSpPr>
          <p:cNvPr id="9" name="Овал 8"/>
          <p:cNvSpPr/>
          <p:nvPr/>
        </p:nvSpPr>
        <p:spPr>
          <a:xfrm>
            <a:off x="785813" y="264318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милая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любезная</a:t>
            </a: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rot="10800000" flipV="1">
            <a:off x="2492375" y="2249488"/>
            <a:ext cx="722313" cy="477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 rot="16200000" flipH="1">
            <a:off x="5110957" y="2888456"/>
            <a:ext cx="1636712" cy="917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143125" cy="714375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нежная</a:t>
            </a: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 rot="16200000" flipH="1">
            <a:off x="3998119" y="3502819"/>
            <a:ext cx="2390775" cy="671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092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475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975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8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754942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Какую характеристику герою дает автор?</a:t>
            </a:r>
            <a:endParaRPr lang="ru-RU" sz="3600"/>
          </a:p>
        </p:txBody>
      </p:sp>
      <p:sp>
        <p:nvSpPr>
          <p:cNvPr id="4" name="Овал 3"/>
          <p:cNvSpPr/>
          <p:nvPr/>
        </p:nvSpPr>
        <p:spPr>
          <a:xfrm>
            <a:off x="3071813" y="3143250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643563" y="1928813"/>
            <a:ext cx="3143250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любила  матушку 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63" y="1357313"/>
            <a:ext cx="2714625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трудолюбивая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3286125" y="5643563"/>
            <a:ext cx="3357563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самоотверженная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6643688" y="3286125"/>
            <a:ext cx="2286000" cy="642938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робкая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357188" y="3714750"/>
            <a:ext cx="2143125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чистая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6000750" y="4572000"/>
            <a:ext cx="2500313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услужливая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50" y="5000625"/>
            <a:ext cx="3143250" cy="785813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радостная душа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1500" y="2071688"/>
            <a:ext cx="2286000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прелестная</a:t>
            </a:r>
          </a:p>
        </p:txBody>
      </p: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 rot="16200000" flipH="1">
            <a:off x="3983038" y="4660900"/>
            <a:ext cx="1714500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607469" y="4036219"/>
            <a:ext cx="1214438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0800000" flipV="1">
            <a:off x="2286000" y="3535363"/>
            <a:ext cx="785813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</p:cNvCxnSpPr>
          <p:nvPr/>
        </p:nvCxnSpPr>
        <p:spPr>
          <a:xfrm rot="16200000" flipV="1">
            <a:off x="2815432" y="2613819"/>
            <a:ext cx="614362" cy="67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911600" y="2589213"/>
            <a:ext cx="928688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7"/>
          </p:cNvCxnSpPr>
          <p:nvPr/>
        </p:nvCxnSpPr>
        <p:spPr>
          <a:xfrm rot="5400000" flipH="1" flipV="1">
            <a:off x="5249863" y="2578100"/>
            <a:ext cx="757237" cy="601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6"/>
            <a:endCxn id="8" idx="2"/>
          </p:cNvCxnSpPr>
          <p:nvPr/>
        </p:nvCxnSpPr>
        <p:spPr>
          <a:xfrm>
            <a:off x="5715000" y="3535363"/>
            <a:ext cx="928688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5"/>
          </p:cNvCxnSpPr>
          <p:nvPr/>
        </p:nvCxnSpPr>
        <p:spPr>
          <a:xfrm rot="16200000" flipH="1">
            <a:off x="5249863" y="3892550"/>
            <a:ext cx="971550" cy="815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4727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981</Words>
  <Application>Microsoft Office PowerPoint</Application>
  <PresentationFormat>Экран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  Н,М, Карамзин «Бедная Лиза»</vt:lpstr>
      <vt:lpstr>Сентиментализм  </vt:lpstr>
      <vt:lpstr>Теоретический аспект</vt:lpstr>
      <vt:lpstr>Презентация PowerPoint</vt:lpstr>
      <vt:lpstr>СЮЖЕТ</vt:lpstr>
      <vt:lpstr>Проблематика  повести</vt:lpstr>
      <vt:lpstr>Презентация PowerPoint</vt:lpstr>
      <vt:lpstr>Кто же главный герой повести? Какую характеристику дают ему другие герои?</vt:lpstr>
      <vt:lpstr>Какую характеристику герою дает автор?</vt:lpstr>
      <vt:lpstr>Каков Эраст? Как его характеризует автор?</vt:lpstr>
      <vt:lpstr>Автор наблюдает за сменой Лизиных чувств</vt:lpstr>
      <vt:lpstr>Любовь – нравственная проверка героев</vt:lpstr>
      <vt:lpstr>Любовь – нравственная проверка героев</vt:lpstr>
      <vt:lpstr>Выводы:</vt:lpstr>
      <vt:lpstr>             Тема разума, рассудка</vt:lpstr>
      <vt:lpstr>Тема разума, рассудка.</vt:lpstr>
      <vt:lpstr>Проблема рока и обстоятельств</vt:lpstr>
      <vt:lpstr>Итог бездумности</vt:lpstr>
      <vt:lpstr>Проблема человек и природа</vt:lpstr>
      <vt:lpstr>Образ природы</vt:lpstr>
      <vt:lpstr>Образ природы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«Бедная Лиза»</dc:title>
  <dc:creator>зав1</dc:creator>
  <cp:lastModifiedBy>Пользователь</cp:lastModifiedBy>
  <cp:revision>24</cp:revision>
  <dcterms:created xsi:type="dcterms:W3CDTF">2012-10-19T23:40:42Z</dcterms:created>
  <dcterms:modified xsi:type="dcterms:W3CDTF">2016-10-27T03:20:55Z</dcterms:modified>
</cp:coreProperties>
</file>